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0" r:id="rId1"/>
  </p:sldMasterIdLst>
  <p:sldIdLst>
    <p:sldId id="256" r:id="rId2"/>
    <p:sldId id="261" r:id="rId3"/>
    <p:sldId id="265" r:id="rId4"/>
    <p:sldId id="266" r:id="rId5"/>
    <p:sldId id="257" r:id="rId6"/>
    <p:sldId id="258" r:id="rId7"/>
    <p:sldId id="270" r:id="rId8"/>
    <p:sldId id="263" r:id="rId9"/>
    <p:sldId id="267" r:id="rId10"/>
    <p:sldId id="260" r:id="rId11"/>
    <p:sldId id="268" r:id="rId12"/>
    <p:sldId id="262" r:id="rId13"/>
    <p:sldId id="25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A7EB"/>
    <a:srgbClr val="5AB0EC"/>
    <a:srgbClr val="6FA8CF"/>
    <a:srgbClr val="499BEA"/>
    <a:srgbClr val="52A7EB"/>
    <a:srgbClr val="2AAFF1"/>
    <a:srgbClr val="00A3FF"/>
    <a:srgbClr val="76D6FF"/>
    <a:srgbClr val="15B4C6"/>
    <a:srgbClr val="F6F8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6132"/>
  </p:normalViewPr>
  <p:slideViewPr>
    <p:cSldViewPr snapToGrid="0" snapToObjects="1">
      <p:cViewPr varScale="1">
        <p:scale>
          <a:sx n="74" d="100"/>
          <a:sy n="74" d="100"/>
        </p:scale>
        <p:origin x="6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sz="2800" b="1" dirty="0">
                <a:solidFill>
                  <a:schemeClr val="tx1"/>
                </a:solidFill>
              </a:rPr>
              <a:t>Arbeitsaufwand in Stunden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5.5289088815839861E-2"/>
          <c:y val="0.11785843539897024"/>
          <c:w val="0.91615705576025552"/>
          <c:h val="0.8053092047617210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Tabelle1!$A$2:$A$6</c:f>
              <c:strCache>
                <c:ptCount val="5"/>
                <c:pt idx="0">
                  <c:v>Stadler</c:v>
                </c:pt>
                <c:pt idx="1">
                  <c:v>Stallinger</c:v>
                </c:pt>
                <c:pt idx="2">
                  <c:v>Haas</c:v>
                </c:pt>
                <c:pt idx="3">
                  <c:v>Weibold</c:v>
                </c:pt>
                <c:pt idx="4">
                  <c:v>Herbe</c:v>
                </c:pt>
              </c:strCache>
            </c:strRef>
          </c:cat>
          <c:val>
            <c:numRef>
              <c:f>Tabelle1!$B$2:$B$6</c:f>
              <c:numCache>
                <c:formatCode>General</c:formatCode>
                <c:ptCount val="5"/>
                <c:pt idx="0">
                  <c:v>245</c:v>
                </c:pt>
                <c:pt idx="1">
                  <c:v>276</c:v>
                </c:pt>
                <c:pt idx="2">
                  <c:v>224</c:v>
                </c:pt>
                <c:pt idx="3">
                  <c:v>208</c:v>
                </c:pt>
                <c:pt idx="4">
                  <c:v>213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7E-DB4D-BEED-3FE4DA8430DD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Spalte2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Tabelle1!$A$2:$A$6</c:f>
              <c:strCache>
                <c:ptCount val="5"/>
                <c:pt idx="0">
                  <c:v>Stadler</c:v>
                </c:pt>
                <c:pt idx="1">
                  <c:v>Stallinger</c:v>
                </c:pt>
                <c:pt idx="2">
                  <c:v>Haas</c:v>
                </c:pt>
                <c:pt idx="3">
                  <c:v>Weibold</c:v>
                </c:pt>
                <c:pt idx="4">
                  <c:v>Herbe</c:v>
                </c:pt>
              </c:strCache>
            </c:strRef>
          </c:cat>
          <c:val>
            <c:numRef>
              <c:f>Tabelle1!$C$2:$C$6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A7E-DB4D-BEED-3FE4DA8430DD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Spalte3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Tabelle1!$A$2:$A$6</c:f>
              <c:strCache>
                <c:ptCount val="5"/>
                <c:pt idx="0">
                  <c:v>Stadler</c:v>
                </c:pt>
                <c:pt idx="1">
                  <c:v>Stallinger</c:v>
                </c:pt>
                <c:pt idx="2">
                  <c:v>Haas</c:v>
                </c:pt>
                <c:pt idx="3">
                  <c:v>Weibold</c:v>
                </c:pt>
                <c:pt idx="4">
                  <c:v>Herbe</c:v>
                </c:pt>
              </c:strCache>
            </c:strRef>
          </c:cat>
          <c:val>
            <c:numRef>
              <c:f>Tabelle1!$D$2:$D$6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A7E-DB4D-BEED-3FE4DA8430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59012079"/>
        <c:axId val="959294991"/>
      </c:barChart>
      <c:catAx>
        <c:axId val="9590120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59294991"/>
        <c:crosses val="autoZero"/>
        <c:auto val="1"/>
        <c:lblAlgn val="ctr"/>
        <c:lblOffset val="100"/>
        <c:noMultiLvlLbl val="0"/>
      </c:catAx>
      <c:valAx>
        <c:axId val="959294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590120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svg>
</file>

<file path=ppt/media/image22.tiff>
</file>

<file path=ppt/media/image23.tiff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3473931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8960378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4325379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2807038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0508867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887021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108337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7798052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731297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00162390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7890279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6/7/2021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30237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sv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499BEA"/>
            </a:gs>
            <a:gs pos="48000">
              <a:srgbClr val="53A7EB"/>
            </a:gs>
            <a:gs pos="100000">
              <a:srgbClr val="5AB0EC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fik 28">
            <a:extLst>
              <a:ext uri="{FF2B5EF4-FFF2-40B4-BE49-F238E27FC236}">
                <a16:creationId xmlns:a16="http://schemas.microsoft.com/office/drawing/2014/main" id="{C455E8D6-2AA8-8647-A8C8-4E3459695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0909" y="2157487"/>
            <a:ext cx="5770182" cy="2543026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7250BDFB-5BFC-2F45-8EF4-CC5E5C255820}"/>
              </a:ext>
            </a:extLst>
          </p:cNvPr>
          <p:cNvSpPr txBox="1"/>
          <p:nvPr/>
        </p:nvSpPr>
        <p:spPr>
          <a:xfrm flipH="1">
            <a:off x="5116019" y="4828121"/>
            <a:ext cx="19599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000" dirty="0">
                <a:solidFill>
                  <a:schemeClr val="bg1"/>
                </a:solidFill>
              </a:rPr>
              <a:t>2020 / 2021</a:t>
            </a:r>
          </a:p>
        </p:txBody>
      </p:sp>
    </p:spTree>
    <p:extLst>
      <p:ext uri="{BB962C8B-B14F-4D97-AF65-F5344CB8AC3E}">
        <p14:creationId xmlns:p14="http://schemas.microsoft.com/office/powerpoint/2010/main" val="1079298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4E5352-C72F-9340-9D67-A11FFB91D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736976"/>
            <a:ext cx="2947482" cy="2114663"/>
          </a:xfrm>
        </p:spPr>
        <p:txBody>
          <a:bodyPr/>
          <a:lstStyle/>
          <a:p>
            <a:pPr algn="ctr"/>
            <a:r>
              <a:rPr lang="de-DE" dirty="0"/>
              <a:t>Hindernisse</a:t>
            </a:r>
          </a:p>
        </p:txBody>
      </p:sp>
      <p:pic>
        <p:nvPicPr>
          <p:cNvPr id="5" name="Inhaltsplatzhalter 4" descr="Hochspannung">
            <a:extLst>
              <a:ext uri="{FF2B5EF4-FFF2-40B4-BE49-F238E27FC236}">
                <a16:creationId xmlns:a16="http://schemas.microsoft.com/office/drawing/2014/main" id="{BC458074-C602-DE4E-B140-60E1B01FF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8840" y="3306063"/>
            <a:ext cx="1435640" cy="1435640"/>
          </a:xfr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05A4B9D-EDBD-EA4E-8E33-AE1C344A4C2C}"/>
              </a:ext>
            </a:extLst>
          </p:cNvPr>
          <p:cNvSpPr txBox="1"/>
          <p:nvPr/>
        </p:nvSpPr>
        <p:spPr>
          <a:xfrm>
            <a:off x="4612390" y="1382286"/>
            <a:ext cx="575310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 err="1"/>
              <a:t>KeyCloak</a:t>
            </a: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/>
              <a:t>Export der Animationen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/>
              <a:t>Drag &amp; Drop im Wohnzimmer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Customized</a:t>
            </a:r>
            <a:r>
              <a:rPr lang="de-AT" sz="2000" b="1" dirty="0"/>
              <a:t> Design in </a:t>
            </a:r>
            <a:r>
              <a:rPr lang="de-AT" sz="2000" b="1" dirty="0" err="1"/>
              <a:t>Flutter</a:t>
            </a: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/>
              <a:t>IOS </a:t>
            </a:r>
            <a:r>
              <a:rPr lang="de-AT" sz="2000" b="1" dirty="0" err="1"/>
              <a:t>Cocoa</a:t>
            </a:r>
            <a:r>
              <a:rPr lang="de-AT" sz="2000" b="1" dirty="0"/>
              <a:t> </a:t>
            </a:r>
            <a:r>
              <a:rPr lang="de-AT" sz="2000" b="1" dirty="0" err="1"/>
              <a:t>Pods</a:t>
            </a:r>
            <a:endParaRPr lang="de-AT" sz="2000" b="1" dirty="0"/>
          </a:p>
        </p:txBody>
      </p:sp>
    </p:spTree>
    <p:extLst>
      <p:ext uri="{BB962C8B-B14F-4D97-AF65-F5344CB8AC3E}">
        <p14:creationId xmlns:p14="http://schemas.microsoft.com/office/powerpoint/2010/main" val="4255139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F7EB57-C21B-504C-B3B4-CB2262BB1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3454" y="3462821"/>
            <a:ext cx="3851287" cy="1124712"/>
          </a:xfrm>
        </p:spPr>
        <p:txBody>
          <a:bodyPr/>
          <a:lstStyle/>
          <a:p>
            <a:r>
              <a:rPr lang="de-DE" dirty="0"/>
              <a:t>LIVE DEMO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388087D-21C4-C14F-9625-98BBF1BCEA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E6DC75B-5AE2-744A-B233-F8DE7B96ABD9}"/>
              </a:ext>
            </a:extLst>
          </p:cNvPr>
          <p:cNvSpPr/>
          <p:nvPr/>
        </p:nvSpPr>
        <p:spPr>
          <a:xfrm>
            <a:off x="8248961" y="-1"/>
            <a:ext cx="3943039" cy="68580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08CBB4F-06DC-B64D-9D90-379C7D216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7087" y="723778"/>
            <a:ext cx="2658748" cy="531749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E50D6A7-52AE-6F42-BFC8-29329A0D8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6114" y="723778"/>
            <a:ext cx="3020693" cy="5478087"/>
          </a:xfrm>
          <a:prstGeom prst="rect">
            <a:avLst/>
          </a:prstGeom>
        </p:spPr>
      </p:pic>
      <p:pic>
        <p:nvPicPr>
          <p:cNvPr id="13" name="Grafik 12" descr="Recherche">
            <a:extLst>
              <a:ext uri="{FF2B5EF4-FFF2-40B4-BE49-F238E27FC236}">
                <a16:creationId xmlns:a16="http://schemas.microsoft.com/office/drawing/2014/main" id="{1DA64C61-0C8C-3248-8324-1F8F76E6A9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0246" y="3642326"/>
            <a:ext cx="1044632" cy="104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279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A4DBD17-19AD-4376-A55A-C527EF944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B7C943-6BFC-4A35-8DFA-0B204CD18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D10A982-B568-7442-B1D0-B4E7F9D8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682" y="3079565"/>
            <a:ext cx="4209834" cy="689725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b="1" spc="-100" dirty="0"/>
              <a:t>Wie </a:t>
            </a:r>
            <a:r>
              <a:rPr lang="en-US" b="1" spc="-100" dirty="0" err="1"/>
              <a:t>geht</a:t>
            </a:r>
            <a:r>
              <a:rPr lang="en-US" b="1" spc="-100" dirty="0"/>
              <a:t> es </a:t>
            </a:r>
            <a:r>
              <a:rPr lang="en-US" b="1" spc="-100" dirty="0" err="1"/>
              <a:t>weiter</a:t>
            </a:r>
            <a:r>
              <a:rPr lang="en-US" b="1" spc="-100" dirty="0"/>
              <a:t>?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06E6032-5EFE-2940-ADE1-C92021226D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00" r="12699" b="3"/>
          <a:stretch/>
        </p:blipFill>
        <p:spPr>
          <a:xfrm>
            <a:off x="7832066" y="209503"/>
            <a:ext cx="3855154" cy="594245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9DF27D9-327F-4301-A56A-9A8EC61E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Grafik 10" descr="Playbook">
            <a:extLst>
              <a:ext uri="{FF2B5EF4-FFF2-40B4-BE49-F238E27FC236}">
                <a16:creationId xmlns:a16="http://schemas.microsoft.com/office/drawing/2014/main" id="{7DC7FA5D-8D73-6C4C-94A8-97E4CB624D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32557" y="2722804"/>
            <a:ext cx="1403246" cy="140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4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F8BCEA-4D1C-9941-8D57-546B529615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5000"/>
                    </a14:imgEffect>
                  </a14:imgLayer>
                </a14:imgProps>
              </a:ext>
            </a:extLst>
          </a:blip>
          <a:srcRect t="589" b="151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effectLst>
            <a:outerShdw blurRad="177800" dist="50800" dir="5400000" algn="ctr" rotWithShape="0">
              <a:srgbClr val="000000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51CC7BF-07C4-5F44-B0A3-93533E393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0705" y="4472245"/>
            <a:ext cx="7550590" cy="849713"/>
          </a:xfrm>
        </p:spPr>
        <p:txBody>
          <a:bodyPr>
            <a:normAutofit/>
          </a:bodyPr>
          <a:lstStyle/>
          <a:p>
            <a:r>
              <a:rPr lang="de-DE" sz="4800" dirty="0">
                <a:solidFill>
                  <a:schemeClr val="tx1"/>
                </a:solidFill>
              </a:rPr>
              <a:t>Danke für die Aufmerksamkeit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22CB871-0D96-594C-A6EC-F197CB26B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348" y="2060662"/>
            <a:ext cx="4503303" cy="198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67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A3F4926-06F5-094F-9B52-A10834A37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0219" y="373972"/>
            <a:ext cx="6690484" cy="998559"/>
          </a:xfrm>
        </p:spPr>
        <p:txBody>
          <a:bodyPr>
            <a:normAutofit/>
          </a:bodyPr>
          <a:lstStyle/>
          <a:p>
            <a:pPr algn="ctr"/>
            <a:r>
              <a:rPr lang="de-DE" sz="4800" b="1" dirty="0">
                <a:solidFill>
                  <a:srgbClr val="53A7EB"/>
                </a:solidFill>
              </a:rPr>
              <a:t>Um was geht’s?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129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CFF8D7-253E-3840-9BB1-D324A1587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229" y="864108"/>
            <a:ext cx="5910677" cy="5120640"/>
          </a:xfrm>
        </p:spPr>
        <p:txBody>
          <a:bodyPr>
            <a:normAutofit/>
          </a:bodyPr>
          <a:lstStyle/>
          <a:p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Tätige Eingaben zu Essen, Schlaf &amp; Bewegung</a:t>
            </a:r>
          </a:p>
          <a:p>
            <a:pPr marL="0" indent="0">
              <a:buNone/>
            </a:pPr>
            <a:endParaRPr lang="de-DE" dirty="0">
              <a:solidFill>
                <a:schemeClr val="tx1"/>
              </a:solidFill>
            </a:endParaRPr>
          </a:p>
          <a:p>
            <a:r>
              <a:rPr lang="de-DE" dirty="0" err="1">
                <a:solidFill>
                  <a:schemeClr val="tx1"/>
                </a:solidFill>
              </a:rPr>
              <a:t>Tracke</a:t>
            </a:r>
            <a:r>
              <a:rPr lang="de-DE" dirty="0">
                <a:solidFill>
                  <a:schemeClr val="tx1"/>
                </a:solidFill>
              </a:rPr>
              <a:t> dein Arbeitsverhalten und verdiene </a:t>
            </a:r>
            <a:r>
              <a:rPr lang="de-DE" dirty="0" err="1">
                <a:solidFill>
                  <a:schemeClr val="tx1"/>
                </a:solidFill>
              </a:rPr>
              <a:t>Coins</a:t>
            </a:r>
            <a:endParaRPr lang="de-DE" dirty="0">
              <a:solidFill>
                <a:schemeClr val="tx1"/>
              </a:solidFill>
            </a:endParaRPr>
          </a:p>
          <a:p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Statistiken über deine Gewohnheiten</a:t>
            </a:r>
          </a:p>
          <a:p>
            <a:pPr marL="0" indent="0">
              <a:buNone/>
            </a:pPr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Avatar repräsentiert dein Wohlbefinden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88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DEDB320-F9A9-9D49-9D6A-846026A97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0173" y="1397517"/>
            <a:ext cx="3757647" cy="390217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7428D50-6546-F345-A3DF-5276D021C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046" y="1552949"/>
            <a:ext cx="3632200" cy="37719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64F75EAF-CCC6-0E48-9974-4D4896859C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1293" y="1552949"/>
            <a:ext cx="3632200" cy="37719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ABD38AF-CD44-1546-A296-064177F45B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6033" y="1509184"/>
            <a:ext cx="3632200" cy="37719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3327C6A-508F-3049-8ADF-FE142A87B7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63117" y="1477914"/>
            <a:ext cx="3757648" cy="3902173"/>
          </a:xfrm>
          <a:prstGeom prst="rect">
            <a:avLst/>
          </a:prstGeom>
        </p:spPr>
      </p:pic>
      <p:sp>
        <p:nvSpPr>
          <p:cNvPr id="7" name="Ecken des Rechtecks auf der gleichen Seite abrunden 6">
            <a:extLst>
              <a:ext uri="{FF2B5EF4-FFF2-40B4-BE49-F238E27FC236}">
                <a16:creationId xmlns:a16="http://schemas.microsoft.com/office/drawing/2014/main" id="{DE9A0A7F-A9FF-B747-99B0-560169F0CD10}"/>
              </a:ext>
            </a:extLst>
          </p:cNvPr>
          <p:cNvSpPr/>
          <p:nvPr/>
        </p:nvSpPr>
        <p:spPr>
          <a:xfrm>
            <a:off x="0" y="5025424"/>
            <a:ext cx="12192000" cy="2510072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dirty="0"/>
              <a:t>Die Emotionen</a:t>
            </a:r>
          </a:p>
        </p:txBody>
      </p:sp>
    </p:spTree>
    <p:extLst>
      <p:ext uri="{BB962C8B-B14F-4D97-AF65-F5344CB8AC3E}">
        <p14:creationId xmlns:p14="http://schemas.microsoft.com/office/powerpoint/2010/main" val="2571870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D7F8FB-8D29-6A4C-A06F-0F9E9C01C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de-DE" sz="3300" dirty="0"/>
              <a:t>Praktische Einsatzbereiche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658228-F5A9-B54C-9B57-84021D732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7106" y="1196825"/>
            <a:ext cx="7842773" cy="4455205"/>
          </a:xfrm>
        </p:spPr>
        <p:txBody>
          <a:bodyPr>
            <a:normAutofit/>
          </a:bodyPr>
          <a:lstStyle/>
          <a:p>
            <a:r>
              <a:rPr lang="de-DE" b="1" dirty="0">
                <a:solidFill>
                  <a:schemeClr val="tx1"/>
                </a:solidFill>
              </a:rPr>
              <a:t>Personen</a:t>
            </a:r>
            <a:r>
              <a:rPr lang="de-DE" dirty="0">
                <a:solidFill>
                  <a:schemeClr val="tx1"/>
                </a:solidFill>
              </a:rPr>
              <a:t> die ihr </a:t>
            </a:r>
            <a:r>
              <a:rPr lang="de-DE" b="1" dirty="0">
                <a:solidFill>
                  <a:schemeClr val="tx1"/>
                </a:solidFill>
              </a:rPr>
              <a:t>Wohlbefinden </a:t>
            </a:r>
            <a:r>
              <a:rPr lang="de-DE" b="1" dirty="0" err="1">
                <a:solidFill>
                  <a:schemeClr val="tx1"/>
                </a:solidFill>
              </a:rPr>
              <a:t>tracken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dirty="0">
                <a:solidFill>
                  <a:schemeClr val="tx1"/>
                </a:solidFill>
              </a:rPr>
              <a:t>wollen. (Schlafgewohnheit, …)</a:t>
            </a:r>
          </a:p>
          <a:p>
            <a:endParaRPr lang="de-DE" dirty="0">
              <a:solidFill>
                <a:schemeClr val="tx1"/>
              </a:solidFill>
            </a:endParaRPr>
          </a:p>
          <a:p>
            <a:r>
              <a:rPr lang="de-DE" b="1" dirty="0">
                <a:solidFill>
                  <a:schemeClr val="tx1"/>
                </a:solidFill>
              </a:rPr>
              <a:t>Menschen mit Depressionen </a:t>
            </a:r>
            <a:r>
              <a:rPr lang="de-DE" dirty="0">
                <a:solidFill>
                  <a:schemeClr val="tx1"/>
                </a:solidFill>
              </a:rPr>
              <a:t>unterstützen</a:t>
            </a:r>
          </a:p>
        </p:txBody>
      </p:sp>
      <p:pic>
        <p:nvPicPr>
          <p:cNvPr id="7" name="Grafik 6" descr="Kopf mit Zahnrädern">
            <a:extLst>
              <a:ext uri="{FF2B5EF4-FFF2-40B4-BE49-F238E27FC236}">
                <a16:creationId xmlns:a16="http://schemas.microsoft.com/office/drawing/2014/main" id="{0F4B3E88-4660-E54C-B1EF-9FBC0B708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84895" y="3268563"/>
            <a:ext cx="3005051" cy="300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940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BDAAE7A-177F-4691-8F07-36CBBA611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9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BF82D1D-28BC-4216-A1EA-F7D9C6D1A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A1DC48-C242-4442-822C-570436B80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577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3359FEF3-EF06-284A-8F16-E5DDD0F36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636"/>
            <a:ext cx="12293174" cy="6862636"/>
          </a:xfrm>
          <a:prstGeom prst="rect">
            <a:avLst/>
          </a:prstGeom>
        </p:spPr>
      </p:pic>
      <p:sp>
        <p:nvSpPr>
          <p:cNvPr id="20" name="Titel 1">
            <a:extLst>
              <a:ext uri="{FF2B5EF4-FFF2-40B4-BE49-F238E27FC236}">
                <a16:creationId xmlns:a16="http://schemas.microsoft.com/office/drawing/2014/main" id="{5079EB90-93AC-EC41-9A99-FD875851E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1738" y="680278"/>
            <a:ext cx="3548523" cy="104851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 b="1" spc="-100" dirty="0">
                <a:solidFill>
                  <a:schemeClr val="bg1"/>
                </a:solidFill>
              </a:rPr>
              <a:t>Das Team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72CD5F-4DC9-C144-8AA5-7229109DB33F}"/>
              </a:ext>
            </a:extLst>
          </p:cNvPr>
          <p:cNvSpPr/>
          <p:nvPr/>
        </p:nvSpPr>
        <p:spPr>
          <a:xfrm>
            <a:off x="768930" y="2750198"/>
            <a:ext cx="1690111" cy="1690111"/>
          </a:xfrm>
          <a:prstGeom prst="ellipse">
            <a:avLst/>
          </a:prstGeom>
          <a:blipFill dpi="0" rotWithShape="1">
            <a:blip r:embed="rId3"/>
            <a:srcRect/>
            <a:stretch>
              <a:fillRect t="-20000" r="-64" b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6EC5B8-1CC6-5A40-B4AC-6A51155FB5A6}"/>
              </a:ext>
            </a:extLst>
          </p:cNvPr>
          <p:cNvSpPr/>
          <p:nvPr/>
        </p:nvSpPr>
        <p:spPr>
          <a:xfrm>
            <a:off x="3034609" y="2750196"/>
            <a:ext cx="1690111" cy="1690111"/>
          </a:xfrm>
          <a:prstGeom prst="ellipse">
            <a:avLst/>
          </a:prstGeom>
          <a:blipFill dpi="0" rotWithShape="1">
            <a:blip r:embed="rId4"/>
            <a:srcRect/>
            <a:stretch>
              <a:fillRect t="-10000" b="-13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3A2ABD-6A6B-4340-B348-B706E3104CAF}"/>
              </a:ext>
            </a:extLst>
          </p:cNvPr>
          <p:cNvSpPr/>
          <p:nvPr/>
        </p:nvSpPr>
        <p:spPr>
          <a:xfrm>
            <a:off x="5299200" y="2776100"/>
            <a:ext cx="1690111" cy="1690111"/>
          </a:xfrm>
          <a:prstGeom prst="ellipse">
            <a:avLst/>
          </a:prstGeom>
          <a:blipFill dpi="0" rotWithShape="1">
            <a:blip r:embed="rId5"/>
            <a:srcRect/>
            <a:stretch>
              <a:fillRect r="-64" b="-6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22B8243-F9CD-5642-B1FF-D13D629E2261}"/>
              </a:ext>
            </a:extLst>
          </p:cNvPr>
          <p:cNvSpPr/>
          <p:nvPr/>
        </p:nvSpPr>
        <p:spPr>
          <a:xfrm>
            <a:off x="7565967" y="2750195"/>
            <a:ext cx="1690111" cy="1690111"/>
          </a:xfrm>
          <a:prstGeom prst="ellipse">
            <a:avLst/>
          </a:prstGeom>
          <a:blipFill dpi="0" rotWithShape="1">
            <a:blip r:embed="rId6"/>
            <a:srcRect/>
            <a:stretch>
              <a:fillRect t="-7000" r="-64" b="-1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8FD0DB1-BA8C-9840-8E16-8F57D5B0A163}"/>
              </a:ext>
            </a:extLst>
          </p:cNvPr>
          <p:cNvSpPr/>
          <p:nvPr/>
        </p:nvSpPr>
        <p:spPr>
          <a:xfrm>
            <a:off x="9816870" y="2776100"/>
            <a:ext cx="1690111" cy="1690111"/>
          </a:xfrm>
          <a:prstGeom prst="ellipse">
            <a:avLst/>
          </a:prstGeom>
          <a:blipFill dpi="0" rotWithShape="1">
            <a:blip r:embed="rId7"/>
            <a:srcRect/>
            <a:stretch>
              <a:fillRect l="-5000" t="-20000" r="-5000" b="-15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2BDF8157-FA38-0845-9ACE-42D28848285E}"/>
              </a:ext>
            </a:extLst>
          </p:cNvPr>
          <p:cNvSpPr txBox="1">
            <a:spLocks/>
          </p:cNvSpPr>
          <p:nvPr/>
        </p:nvSpPr>
        <p:spPr>
          <a:xfrm>
            <a:off x="631405" y="4745872"/>
            <a:ext cx="1958050" cy="13501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pc="-100" dirty="0">
                <a:solidFill>
                  <a:schemeClr val="bg1"/>
                </a:solidFill>
              </a:rPr>
              <a:t>Markus Stadler</a:t>
            </a:r>
          </a:p>
          <a:p>
            <a:pPr algn="ctr"/>
            <a:endParaRPr lang="en-US" sz="20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000" b="1" spc="-100" dirty="0">
                <a:solidFill>
                  <a:schemeClr val="bg1"/>
                </a:solidFill>
              </a:rPr>
              <a:t>Backend </a:t>
            </a:r>
            <a:br>
              <a:rPr lang="en-US" sz="2000" b="1" spc="-100" dirty="0">
                <a:solidFill>
                  <a:schemeClr val="bg1"/>
                </a:solidFill>
              </a:rPr>
            </a:br>
            <a:r>
              <a:rPr lang="en-US" sz="2000" b="1" spc="-100" dirty="0" err="1">
                <a:solidFill>
                  <a:schemeClr val="bg1"/>
                </a:solidFill>
              </a:rPr>
              <a:t>Keycloak</a:t>
            </a:r>
            <a:endParaRPr lang="en-US" sz="20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000" b="1" spc="-100" dirty="0" err="1">
                <a:solidFill>
                  <a:schemeClr val="bg1"/>
                </a:solidFill>
              </a:rPr>
              <a:t>Projektleiter</a:t>
            </a:r>
            <a:endParaRPr lang="en-US" sz="2400" b="1" spc="-100" dirty="0">
              <a:solidFill>
                <a:schemeClr val="bg1"/>
              </a:solidFill>
            </a:endParaRPr>
          </a:p>
        </p:txBody>
      </p:sp>
      <p:sp>
        <p:nvSpPr>
          <p:cNvPr id="29" name="Titel 1">
            <a:extLst>
              <a:ext uri="{FF2B5EF4-FFF2-40B4-BE49-F238E27FC236}">
                <a16:creationId xmlns:a16="http://schemas.microsoft.com/office/drawing/2014/main" id="{EB1B1D0A-FED2-9A4F-925A-F4AEB6214C65}"/>
              </a:ext>
            </a:extLst>
          </p:cNvPr>
          <p:cNvSpPr txBox="1">
            <a:spLocks/>
          </p:cNvSpPr>
          <p:nvPr/>
        </p:nvSpPr>
        <p:spPr>
          <a:xfrm>
            <a:off x="2928462" y="4800348"/>
            <a:ext cx="1958050" cy="113387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600" b="1" spc="-100" dirty="0">
                <a:solidFill>
                  <a:schemeClr val="bg1"/>
                </a:solidFill>
              </a:rPr>
              <a:t>Noah </a:t>
            </a:r>
            <a:r>
              <a:rPr lang="en-US" sz="2600" b="1" spc="-100" dirty="0" err="1">
                <a:solidFill>
                  <a:schemeClr val="bg1"/>
                </a:solidFill>
              </a:rPr>
              <a:t>Stallinger</a:t>
            </a:r>
            <a:endParaRPr lang="en-US" sz="2600" b="1" spc="-100" dirty="0">
              <a:solidFill>
                <a:schemeClr val="bg1"/>
              </a:solidFill>
            </a:endParaRPr>
          </a:p>
          <a:p>
            <a:pPr algn="ctr"/>
            <a:endParaRPr lang="en-US" sz="22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200" b="1" spc="-100" dirty="0">
                <a:solidFill>
                  <a:schemeClr val="bg1"/>
                </a:solidFill>
              </a:rPr>
              <a:t>Frontend Backend</a:t>
            </a: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DF255AD6-85F1-4744-92B1-7D4BBD40452D}"/>
              </a:ext>
            </a:extLst>
          </p:cNvPr>
          <p:cNvSpPr txBox="1">
            <a:spLocks/>
          </p:cNvSpPr>
          <p:nvPr/>
        </p:nvSpPr>
        <p:spPr>
          <a:xfrm>
            <a:off x="5368172" y="4745873"/>
            <a:ext cx="1578908" cy="118834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100" b="1" spc="-100" dirty="0">
                <a:solidFill>
                  <a:schemeClr val="bg1"/>
                </a:solidFill>
              </a:rPr>
              <a:t>Julian Haas</a:t>
            </a:r>
            <a:br>
              <a:rPr lang="en-US" sz="3100" b="1" spc="-100" dirty="0">
                <a:solidFill>
                  <a:schemeClr val="bg1"/>
                </a:solidFill>
              </a:rPr>
            </a:br>
            <a:endParaRPr lang="en-US" sz="31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700" b="1" spc="-100" dirty="0">
                <a:solidFill>
                  <a:schemeClr val="bg1"/>
                </a:solidFill>
              </a:rPr>
              <a:t> </a:t>
            </a:r>
            <a:r>
              <a:rPr lang="en-US" sz="2700" b="1" spc="-100" dirty="0" err="1">
                <a:solidFill>
                  <a:schemeClr val="bg1"/>
                </a:solidFill>
              </a:rPr>
              <a:t>Animationen</a:t>
            </a:r>
            <a:r>
              <a:rPr lang="en-US" sz="2700" b="1" spc="-100" dirty="0">
                <a:solidFill>
                  <a:schemeClr val="bg1"/>
                </a:solidFill>
              </a:rPr>
              <a:t>  Backend</a:t>
            </a:r>
          </a:p>
        </p:txBody>
      </p:sp>
      <p:sp>
        <p:nvSpPr>
          <p:cNvPr id="31" name="Titel 1">
            <a:extLst>
              <a:ext uri="{FF2B5EF4-FFF2-40B4-BE49-F238E27FC236}">
                <a16:creationId xmlns:a16="http://schemas.microsoft.com/office/drawing/2014/main" id="{D84E3F59-DD13-AA40-8450-EB4EC53AA966}"/>
              </a:ext>
            </a:extLst>
          </p:cNvPr>
          <p:cNvSpPr txBox="1">
            <a:spLocks/>
          </p:cNvSpPr>
          <p:nvPr/>
        </p:nvSpPr>
        <p:spPr>
          <a:xfrm>
            <a:off x="7428741" y="4814290"/>
            <a:ext cx="1958050" cy="90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pc="-100" dirty="0">
                <a:solidFill>
                  <a:schemeClr val="bg1"/>
                </a:solidFill>
              </a:rPr>
              <a:t>Stephan </a:t>
            </a:r>
            <a:r>
              <a:rPr lang="en-US" sz="2400" b="1" spc="-100" dirty="0" err="1">
                <a:solidFill>
                  <a:schemeClr val="bg1"/>
                </a:solidFill>
              </a:rPr>
              <a:t>Herbe</a:t>
            </a:r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100" b="1" spc="-100" dirty="0">
                <a:solidFill>
                  <a:schemeClr val="bg1"/>
                </a:solidFill>
              </a:rPr>
              <a:t>Frontend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0A4473AB-DD8A-2246-9526-8BA8E275EF38}"/>
              </a:ext>
            </a:extLst>
          </p:cNvPr>
          <p:cNvSpPr txBox="1">
            <a:spLocks/>
          </p:cNvSpPr>
          <p:nvPr/>
        </p:nvSpPr>
        <p:spPr>
          <a:xfrm>
            <a:off x="9682900" y="4814290"/>
            <a:ext cx="1958050" cy="90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pc="-100" dirty="0">
                <a:solidFill>
                  <a:schemeClr val="bg1"/>
                </a:solidFill>
              </a:rPr>
              <a:t>Moritz </a:t>
            </a:r>
            <a:r>
              <a:rPr lang="en-US" sz="2400" b="1" spc="-100" dirty="0" err="1">
                <a:solidFill>
                  <a:schemeClr val="bg1"/>
                </a:solidFill>
              </a:rPr>
              <a:t>Weibold</a:t>
            </a:r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100" b="1" spc="-100" dirty="0">
                <a:solidFill>
                  <a:schemeClr val="bg1"/>
                </a:solidFill>
              </a:rPr>
              <a:t>Frontend</a:t>
            </a:r>
          </a:p>
        </p:txBody>
      </p:sp>
      <p:sp>
        <p:nvSpPr>
          <p:cNvPr id="37" name="Wolke 36">
            <a:extLst>
              <a:ext uri="{FF2B5EF4-FFF2-40B4-BE49-F238E27FC236}">
                <a16:creationId xmlns:a16="http://schemas.microsoft.com/office/drawing/2014/main" id="{24656458-3573-9941-A0B4-FA0C528F5F6A}"/>
              </a:ext>
            </a:extLst>
          </p:cNvPr>
          <p:cNvSpPr/>
          <p:nvPr/>
        </p:nvSpPr>
        <p:spPr>
          <a:xfrm>
            <a:off x="10557069" y="-1479881"/>
            <a:ext cx="3729497" cy="3211032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Wolke 37">
            <a:extLst>
              <a:ext uri="{FF2B5EF4-FFF2-40B4-BE49-F238E27FC236}">
                <a16:creationId xmlns:a16="http://schemas.microsoft.com/office/drawing/2014/main" id="{710503B2-8E41-9E42-9E4D-F4BCAEA29B8E}"/>
              </a:ext>
            </a:extLst>
          </p:cNvPr>
          <p:cNvSpPr/>
          <p:nvPr/>
        </p:nvSpPr>
        <p:spPr>
          <a:xfrm>
            <a:off x="-2284608" y="5920280"/>
            <a:ext cx="3895038" cy="3211032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2779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0E412193-7E18-FE44-B4EA-7F8885C50E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203028"/>
              </p:ext>
            </p:extLst>
          </p:nvPr>
        </p:nvGraphicFramePr>
        <p:xfrm>
          <a:off x="870717" y="1049867"/>
          <a:ext cx="7543799" cy="5029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47262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8E9AC1-24D6-5246-B127-E4390E67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3088262"/>
            <a:ext cx="1931481" cy="789630"/>
          </a:xfrm>
        </p:spPr>
        <p:txBody>
          <a:bodyPr/>
          <a:lstStyle/>
          <a:p>
            <a:r>
              <a:rPr lang="de-DE" dirty="0" err="1"/>
              <a:t>Commits</a:t>
            </a:r>
            <a:r>
              <a:rPr lang="de-DE" dirty="0"/>
              <a:t> 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568CD05-95DF-B546-84B2-378A1A51A2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8367" y="137614"/>
            <a:ext cx="7315200" cy="2196174"/>
          </a:xfrm>
        </p:spPr>
      </p:pic>
      <p:pic>
        <p:nvPicPr>
          <p:cNvPr id="11" name="Grafik 10" descr="Präsentation mit Balkendiagramm">
            <a:extLst>
              <a:ext uri="{FF2B5EF4-FFF2-40B4-BE49-F238E27FC236}">
                <a16:creationId xmlns:a16="http://schemas.microsoft.com/office/drawing/2014/main" id="{1621713B-13BE-084C-B238-BAE287E475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8659" y="4123562"/>
            <a:ext cx="914400" cy="9144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2A39B2-871B-C54C-BE5E-A7F14A13D6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8367" y="4495950"/>
            <a:ext cx="3579637" cy="217363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A4F349C-195E-ED48-8249-050FE2CDB5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8367" y="2299776"/>
            <a:ext cx="7315200" cy="220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650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3C525-72EB-0643-B6C5-0E34C0546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Ziele &amp; Meilensteine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4623BB-5451-6F44-BEEB-C85AE6393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9296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A9BF2-3847-D442-9FD9-3154E6BC7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Verwendetet Technologien &amp; Systemarchitektur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39B6EA-7272-694B-8844-D0E79B431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003738"/>
      </p:ext>
    </p:extLst>
  </p:cSld>
  <p:clrMapOvr>
    <a:masterClrMapping/>
  </p:clrMapOvr>
</p:sld>
</file>

<file path=ppt/theme/theme1.xml><?xml version="1.0" encoding="utf-8"?>
<a:theme xmlns:a="http://schemas.openxmlformats.org/drawingml/2006/main" name="Rahmen">
  <a:themeElements>
    <a:clrScheme name="Benutzerdefiniert 2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54A8EB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Rahmen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ahmen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</Words>
  <Application>Microsoft Office PowerPoint</Application>
  <PresentationFormat>Breitbild</PresentationFormat>
  <Paragraphs>52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Corbel</vt:lpstr>
      <vt:lpstr>Wingdings 2</vt:lpstr>
      <vt:lpstr>Rahmen</vt:lpstr>
      <vt:lpstr>PowerPoint-Präsentation</vt:lpstr>
      <vt:lpstr>Um was geht’s?</vt:lpstr>
      <vt:lpstr>PowerPoint-Präsentation</vt:lpstr>
      <vt:lpstr>Praktische Einsatzbereiche</vt:lpstr>
      <vt:lpstr>Das Team</vt:lpstr>
      <vt:lpstr>PowerPoint-Präsentation</vt:lpstr>
      <vt:lpstr>Commits </vt:lpstr>
      <vt:lpstr>Ziele &amp; Meilensteine</vt:lpstr>
      <vt:lpstr>Verwendetet Technologien &amp; Systemarchitektur</vt:lpstr>
      <vt:lpstr>Hindernisse</vt:lpstr>
      <vt:lpstr>LIVE DEMO</vt:lpstr>
      <vt:lpstr>Wie geht es weiter?</vt:lpstr>
      <vt:lpstr>Danke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Haas Julian</dc:creator>
  <cp:lastModifiedBy>Stadler Markus</cp:lastModifiedBy>
  <cp:revision>33</cp:revision>
  <dcterms:created xsi:type="dcterms:W3CDTF">2021-06-05T14:19:41Z</dcterms:created>
  <dcterms:modified xsi:type="dcterms:W3CDTF">2021-06-07T12:07:17Z</dcterms:modified>
</cp:coreProperties>
</file>